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5" r:id="rId1"/>
    <p:sldMasterId id="2147483826" r:id="rId2"/>
  </p:sldMasterIdLst>
  <p:notesMasterIdLst>
    <p:notesMasterId r:id="rId34"/>
  </p:notesMasterIdLst>
  <p:sldIdLst>
    <p:sldId id="256" r:id="rId3"/>
    <p:sldId id="295" r:id="rId4"/>
    <p:sldId id="266" r:id="rId5"/>
    <p:sldId id="258" r:id="rId6"/>
    <p:sldId id="260" r:id="rId7"/>
    <p:sldId id="270" r:id="rId8"/>
    <p:sldId id="259" r:id="rId9"/>
    <p:sldId id="273" r:id="rId10"/>
    <p:sldId id="271" r:id="rId11"/>
    <p:sldId id="274" r:id="rId12"/>
    <p:sldId id="275" r:id="rId13"/>
    <p:sldId id="276" r:id="rId14"/>
    <p:sldId id="277" r:id="rId15"/>
    <p:sldId id="263" r:id="rId16"/>
    <p:sldId id="278" r:id="rId17"/>
    <p:sldId id="280" r:id="rId18"/>
    <p:sldId id="281" r:id="rId19"/>
    <p:sldId id="279" r:id="rId20"/>
    <p:sldId id="282" r:id="rId21"/>
    <p:sldId id="283" r:id="rId22"/>
    <p:sldId id="284" r:id="rId23"/>
    <p:sldId id="264" r:id="rId24"/>
    <p:sldId id="285" r:id="rId25"/>
    <p:sldId id="265" r:id="rId26"/>
    <p:sldId id="286" r:id="rId27"/>
    <p:sldId id="287" r:id="rId28"/>
    <p:sldId id="289" r:id="rId29"/>
    <p:sldId id="291" r:id="rId30"/>
    <p:sldId id="296" r:id="rId31"/>
    <p:sldId id="293" r:id="rId32"/>
    <p:sldId id="288" r:id="rId33"/>
  </p:sldIdLst>
  <p:sldSz cx="14630400" cy="8229600"/>
  <p:notesSz cx="8229600" cy="14630400"/>
  <p:embeddedFontLst>
    <p:embeddedFont>
      <p:font typeface="Noto Sans KR" panose="020B0200000000000000" pitchFamily="50" charset="-127"/>
      <p:regular r:id="rId35"/>
      <p:bold r:id="rId36"/>
    </p:embeddedFont>
    <p:embeddedFont>
      <p:font typeface="나눔고딕" pitchFamily="2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주아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19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4089-DF80-A5A4-0FF2-DD790E0F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0EB6B-8BA4-EB88-15D0-00F1C187C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D8DAD-8B27-C80F-6E49-8E92BD03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F945-74B7-1963-064D-6BA3DE545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21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20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21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BCEF-BF33-E860-D22D-B11B987E9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FD435-ADB7-CCEB-8950-031D84E15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C49DD-7B9F-E752-4D4D-0967323B7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4880-F05D-5452-DB57-0CCE8A4945A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6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FD7E-6071-C9DC-3684-1AC9ADA5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6EA0D-D2DD-C238-8FC3-C0AD19153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EE71-212F-64D1-B3ED-F12CA0894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37F7F-BEF9-CF70-A856-46456DD5795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9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F587-AD1A-2179-6462-D66DCEB92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B50A7-33C5-2876-87CE-325B9778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DCD1C-F4F0-4E17-2CC0-048F60EB1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12683-20EF-513B-AD6A-06E8CB29D8E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16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7D-4F22-9F82-65FA-32145296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3B168-5FA9-DE67-969F-3B936C5F8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98CC6-5675-B09D-7A3D-9D530EF42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4645-2A4F-8561-81DF-AD266E90411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9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4D6B4-3689-1AE1-27F3-81DC67B6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9802E-A5B4-07C8-D1E6-B1A65972E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73AF73-F259-78F8-A062-180D7C8D3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874D-36B5-4246-7E87-1AB470B8FBFC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9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A89E-0B72-DB14-0494-BE7E2F51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B60CE-2F2C-FCB8-7DDD-430FFFE54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DD0CB-75E7-6FE5-1A07-8CBE34750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3C9F6-9D6D-F922-C8E3-5F6C5578E90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C677D-43FA-D413-B01F-6195E271C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7503B-D34D-60C8-A7AD-AB5CB64EF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15C8D-A2D3-4D8C-9CC4-53C65D2B4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2227-4B9F-FC6E-B748-03566E2AF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828800" y="1346835"/>
            <a:ext cx="10973435" cy="28657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828800" y="4322445"/>
            <a:ext cx="10973435" cy="198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클릭하여 마스터 부제목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98219" y="2051685"/>
            <a:ext cx="12619355" cy="342392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998219" y="5507355"/>
            <a:ext cx="12619355" cy="18008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005840" y="2190750"/>
            <a:ext cx="62185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7406640" y="2190750"/>
            <a:ext cx="62185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007745" y="2017394"/>
            <a:ext cx="6189980" cy="98932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1007745" y="3006090"/>
            <a:ext cx="6189980" cy="4422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7406640" y="2017394"/>
            <a:ext cx="6220460" cy="98932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7406640" y="3006090"/>
            <a:ext cx="6220460" cy="4422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548640"/>
            <a:ext cx="4719320" cy="19208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19825" y="1184910"/>
            <a:ext cx="7407275" cy="5848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007745" y="2468880"/>
            <a:ext cx="4719320" cy="4574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548640"/>
            <a:ext cx="4719320" cy="19208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6219825" y="1184910"/>
            <a:ext cx="7407275" cy="584898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007745" y="2468880"/>
            <a:ext cx="4719320" cy="4574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0469880" y="438150"/>
            <a:ext cx="3155315" cy="697484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005840" y="438150"/>
            <a:ext cx="9281795" cy="697484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4631035" cy="8230235"/>
          </a:xfrm>
          <a:prstGeom prst="rect">
            <a:avLst/>
          </a:prstGeom>
          <a:solidFill>
            <a:srgbClr val="E6E2DB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0" y="0"/>
            <a:ext cx="14631035" cy="8230235"/>
          </a:xfrm>
          <a:prstGeom prst="rect">
            <a:avLst/>
          </a:prstGeom>
          <a:solidFill>
            <a:srgbClr val="F9F8F5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4" name="Picture " descr="/Users/parkjimyeong/Library/Group Containers/L48J367XN4.com.infraware.PolarisOffice/EngineTemp/59165/fImage1280367821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30" y="7749540"/>
            <a:ext cx="1724025" cy="41211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2026-02-11</a:t>
            </a:fld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sz="1800"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>
            <a:spLocks/>
          </p:cNvSpPr>
          <p:nvPr/>
        </p:nvSpPr>
        <p:spPr>
          <a:xfrm>
            <a:off x="793750" y="219710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en-US" sz="7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교육기관 관리 시스템 프로젝트</a:t>
            </a:r>
            <a:endParaRPr lang="ko-KR" altLang="en-US" sz="7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도형 147"/>
          <p:cNvSpPr>
            <a:spLocks/>
          </p:cNvSpPr>
          <p:nvPr/>
        </p:nvSpPr>
        <p:spPr>
          <a:xfrm>
            <a:off x="86550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2조 박지명, 김민도, 황윤재, 홍태훈, 조영선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122F45-7B5A-82D3-CDF9-568C816D4514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</a:t>
            </a:r>
            <a:r>
              <a:rPr lang="en-US" altLang="ko-KR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ANSI-SQL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도형 62"/>
          <p:cNvSpPr>
            <a:spLocks/>
          </p:cNvSpPr>
          <p:nvPr/>
        </p:nvSpPr>
        <p:spPr>
          <a:xfrm>
            <a:off x="687070" y="128397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특정일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근태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이상자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(SELECT_ATTENDANCE_ISSUE</a:t>
            </a:r>
            <a:r>
              <a:rPr lang="en-US" altLang="ko-KR" sz="1600" b="1" dirty="0">
                <a:latin typeface="배달의민족 주아" charset="0"/>
                <a:ea typeface="배달의민족 주아" charset="0"/>
                <a:sym typeface="나눔고딕" charset="0"/>
              </a:rPr>
              <a:t>):</a:t>
            </a:r>
            <a:r>
              <a:rPr lang="ko-KR" altLang="en-US"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altLang="ko-KR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Attendance와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Attendance_Type을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조인하여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특정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날짜에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조퇴'나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병가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상태인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과정명을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필터링하여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6" name="그림 64" descr="/Users/parkjimyeong/Library/Group Containers/L48J367XN4.com.infraware.PolarisOffice/EngineTemp/59165/fImage1745494259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1043305"/>
            <a:ext cx="7670165" cy="3256915"/>
          </a:xfrm>
          <a:prstGeom prst="rect">
            <a:avLst/>
          </a:prstGeom>
          <a:noFill/>
        </p:spPr>
      </p:pic>
      <p:sp>
        <p:nvSpPr>
          <p:cNvPr id="8" name="텍스트 상자 66"/>
          <p:cNvSpPr txBox="1">
            <a:spLocks/>
          </p:cNvSpPr>
          <p:nvPr/>
        </p:nvSpPr>
        <p:spPr>
          <a:xfrm>
            <a:off x="685165" y="4559935"/>
            <a:ext cx="4572635" cy="866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근태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조퇴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)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통계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집계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(AGGREGATE_EARLY_LEAVE</a:t>
            </a:r>
            <a:r>
              <a:rPr lang="en-US" altLang="ko-KR" sz="1600" b="1" dirty="0">
                <a:latin typeface="배달의민족 주아" charset="0"/>
                <a:ea typeface="배달의민족 주아" charset="0"/>
                <a:sym typeface="나눔고딕" charset="0"/>
              </a:rPr>
              <a:t>):</a:t>
            </a:r>
          </a:p>
          <a:p>
            <a:pPr algn="l" defTabSz="914400" rtl="0" eaLnBrk="1" latinLnBrk="1" hangingPunct="1"/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조퇴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횟수를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COUNT 및 GROUP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BY로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집계하고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ORDER BY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DESC와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FETCH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FIRST를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사용해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가장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조퇴가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잦은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추출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2200" dirty="0">
              <a:latin typeface="나눔고딕" charset="0"/>
              <a:ea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F054AE-CBBC-8795-8FF3-889BF2AE0DAE}"/>
              </a:ext>
            </a:extLst>
          </p:cNvPr>
          <p:cNvSpPr/>
          <p:nvPr/>
        </p:nvSpPr>
        <p:spPr>
          <a:xfrm>
            <a:off x="12670971" y="7651280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5" descr="/Users/parkjimyeong/Library/Group Containers/L48J367XN4.com.infraware.PolarisOffice/EngineTemp/59165/fImage129360426245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4401820"/>
            <a:ext cx="7688580" cy="3629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</a:t>
            </a:r>
            <a:r>
              <a:rPr lang="en-US" altLang="ko-KR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ANSI-SQL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5165" y="124968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강의실별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과정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LECTURE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REGISTERED_COURSE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조인하여 특정 강의실에 배정된 과정 중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진행중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이거나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진행예정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건만 필터링하여 조회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나눔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685165" y="4559935"/>
            <a:ext cx="4572635" cy="2171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취업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성공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지급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완료자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endParaRPr lang="en-US" sz="1600" b="1" dirty="0">
              <a:solidFill>
                <a:srgbClr val="000000"/>
              </a:solidFill>
              <a:latin typeface="배달의민족 주아" charset="0"/>
              <a:ea typeface="배달의민족 주아" charset="0"/>
              <a:sym typeface="나눔고딕" charset="0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EMPLOYMENT_SUCCESS_ALLOWANCE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테이블과 학생 정보를 조인하여 지급 상태가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지급완료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수강생의 명단과 취업일을 조회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68" descr="/Users/parkjimyeong/Library/Group Containers/L48J367XN4.com.infraware.PolarisOffice/EngineTemp/59165/fImage1062644465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1249680"/>
            <a:ext cx="7733029" cy="316293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12AE04-BAED-05C2-5056-FF8D106ECBEF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69" descr="/Users/parkjimyeong/Library/Group Containers/L48J367XN4.com.infraware.PolarisOffice/EngineTemp/59165/fImage12551644727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4554855"/>
            <a:ext cx="7734934" cy="32264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</a:t>
            </a:r>
            <a:r>
              <a:rPr lang="en-US" altLang="ko-KR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ANSI-SQL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27127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우수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교사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판별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평가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(ANALYZE_INSTRUCTOR_RATING):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교사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평가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점수의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평균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(AVG)이 9.0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이상인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교사를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HAVING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절로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필터링하여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우수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강사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리스트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출력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685165" y="3585210"/>
            <a:ext cx="4572635" cy="866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과정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내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최고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성적자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산출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(GET_TOP_SCORER):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서브쿼리에서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MAX(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testgradescore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)를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구하고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이를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메인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쿼리와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비교하여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해당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점수를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받은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과목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정보를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반환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2200" dirty="0">
              <a:latin typeface="배달의민족 주아" charset="0"/>
              <a:ea typeface="배달의민족 주아" charset="0"/>
            </a:endParaRPr>
          </a:p>
        </p:txBody>
      </p:sp>
      <p:pic>
        <p:nvPicPr>
          <p:cNvPr id="11" name="그림 70" descr="/Users/parkjimyeong/Library/Group Containers/L48J367XN4.com.infraware.PolarisOffice/EngineTemp/59165/fImage12540445678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15" y="1233170"/>
            <a:ext cx="7763509" cy="210502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B90B7C-FEBA-0AA7-14A7-9865B981DFF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71" descr="/Users/parkjimyeong/Library/Group Containers/L48J367XN4.com.infraware.PolarisOffice/EngineTemp/59165/fImage301752457911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3543935"/>
            <a:ext cx="7752715" cy="450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(ANSI-SQL)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고장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컴퓨터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현황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파악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(CHECK_BROKEN_PC):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컴퓨터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상태가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고장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또는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수리중'인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기기를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IN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연산자로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조회하여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강의실별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유지보수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필요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목록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생성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3" name="그림 73" descr="/Users/parkjimyeong/Library/Group Containers/L48J367XN4.com.infraware.PolarisOffice/EngineTemp/59165/fImage9996946788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5" y="1252220"/>
            <a:ext cx="7742555" cy="2167255"/>
          </a:xfrm>
          <a:prstGeom prst="rect">
            <a:avLst/>
          </a:prstGeom>
          <a:noFill/>
        </p:spPr>
      </p:pic>
      <p:sp>
        <p:nvSpPr>
          <p:cNvPr id="14" name="텍스트 상자 74"/>
          <p:cNvSpPr txBox="1">
            <a:spLocks/>
          </p:cNvSpPr>
          <p:nvPr/>
        </p:nvSpPr>
        <p:spPr>
          <a:xfrm>
            <a:off x="685165" y="3791585"/>
            <a:ext cx="5118735" cy="6502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사물함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배정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사용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여부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확인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(CHECK_LOCKER_USAGE):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CASE WHEN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구문을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사물함이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배정되었으나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실제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사용되지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않는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('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미사용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')를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구분하여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효율적인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자원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관리</a:t>
            </a:r>
            <a:endParaRPr lang="ko-KR" altLang="en-US" sz="22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437A8-8B7F-E6DB-0174-5F894D4A9A4B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75" descr="/Users/parkjimyeong/Library/Group Containers/L48J367XN4.com.infraware.PolarisOffice/EngineTemp/59165/fImage133006469512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30" y="3547745"/>
            <a:ext cx="7719060" cy="4431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64846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PL/SQL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로직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50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50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43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050925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출결 및 중도 탈락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0925" y="4066539"/>
            <a:ext cx="3682365" cy="181546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로직: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지각 + 조퇴 + 외출 합계 3회 당 결석 1회로 환산.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자동화: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총 수업 일수 대비 출석률 계산 후 80% 미만 도달 시 프로시저를 통해 '중도포기' 처리.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7160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10" name="Shape 7"/>
          <p:cNvSpPr/>
          <p:nvPr/>
        </p:nvSpPr>
        <p:spPr>
          <a:xfrm>
            <a:off x="5217160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4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3" name="Text 9"/>
          <p:cNvSpPr/>
          <p:nvPr/>
        </p:nvSpPr>
        <p:spPr>
          <a:xfrm>
            <a:off x="5474335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재정 지원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74335" y="4066539"/>
            <a:ext cx="3682365" cy="217805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훈련수당: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기본급(30만원)에서 결석 1회당 1만원씩 차감 계산. 중복 지급 방지 로직 포함.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 성공 수당: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수료 후 취업 성공 상태 유지 + 6개월 경과 시 지급 대상자(Y)로 판별.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39935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9935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25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9" name="Text 14"/>
          <p:cNvSpPr/>
          <p:nvPr/>
        </p:nvSpPr>
        <p:spPr>
          <a:xfrm>
            <a:off x="9897110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자원 할당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97110" y="4066539"/>
            <a:ext cx="3682365" cy="181546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algn="l">
              <a:lnSpc>
                <a:spcPts val="2850"/>
              </a:lnSpc>
            </a:pP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및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컴퓨터는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학생의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배정일~종료일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동안에만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유효하며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경과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트리거에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의해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자동으로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미사용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'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처리되어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자원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회수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2175FB-6EF3-5814-18B9-BBCF054E3155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5934794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중도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탈락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처리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프로시저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proc_handle_course_drop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출석률이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80%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미만인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학생의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상태를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중도포기'로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업데이트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6" name="그림 77" descr="/Users/parkjimyeong/Library/Group Containers/L48J367XN4.com.infraware.PolarisOffice/EngineTemp/59165/fImage9445648777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" y="1910714"/>
            <a:ext cx="6446520" cy="615251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57DEAB-9D73-3C18-9855-FD38C8E7004E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78" descr="/Users/parkjimyeong/Library/Group Containers/L48J367XN4.com.infraware.PolarisOffice/EngineTemp/59165/fImage5081848820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84" y="1910080"/>
            <a:ext cx="6461760" cy="614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652399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정원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초과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방지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trg_check_student_limit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등록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강의실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정원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(Capacity)과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현재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인원을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비교하여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초과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에러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발생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(RAISE_APPLICATION_ERROR).</a:t>
            </a:r>
            <a:endParaRPr lang="ko-KR" altLang="en-US" sz="24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6" name="그림 83" descr="/Users/parkjimyeong/Library/Group Containers/L48J367XN4.com.infraware.PolarisOffice/EngineTemp/59165/fImage2717950625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" y="2205990"/>
            <a:ext cx="7382510" cy="1583690"/>
          </a:xfrm>
          <a:prstGeom prst="rect">
            <a:avLst/>
          </a:prstGeom>
          <a:noFill/>
        </p:spPr>
      </p:pic>
      <p:pic>
        <p:nvPicPr>
          <p:cNvPr id="7" name="그림 84" descr="/Users/parkjimyeong/Library/Group Containers/L48J367XN4.com.infraware.PolarisOffice/EngineTemp/59165/fImage4425850780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950335"/>
            <a:ext cx="10569575" cy="4164329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0A9777-72DB-4714-A17A-65B4FE0E8582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627253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업데이트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trg_student_insert_update_user_state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학생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상태가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수강중'이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되면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USERS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테이블의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4번(</a:t>
            </a:r>
            <a:r>
              <a:rPr lang="ko-KR" altLang="en-US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생)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으로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수강종료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' 시 3번(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일반유저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으로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4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4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8" name="그림 79" descr="/Users/parkjimyeong/Library/Group Containers/L48J367XN4.com.infraware.PolarisOffice/EngineTemp/59165/fImage4456550250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" y="2167890"/>
            <a:ext cx="6419850" cy="5882640"/>
          </a:xfrm>
          <a:prstGeom prst="rect">
            <a:avLst/>
          </a:prstGeom>
          <a:noFill/>
        </p:spPr>
      </p:pic>
      <p:sp>
        <p:nvSpPr>
          <p:cNvPr id="19" name="텍스트 상자 80"/>
          <p:cNvSpPr txBox="1">
            <a:spLocks/>
          </p:cNvSpPr>
          <p:nvPr/>
        </p:nvSpPr>
        <p:spPr>
          <a:xfrm>
            <a:off x="7430769" y="1280795"/>
            <a:ext cx="4572635" cy="5378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>
              <a:lnSpc>
                <a:spcPts val="2050"/>
              </a:lnSpc>
              <a:buFontTx/>
              <a:buNone/>
            </a:pP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도형 81"/>
          <p:cNvSpPr>
            <a:spLocks/>
          </p:cNvSpPr>
          <p:nvPr/>
        </p:nvSpPr>
        <p:spPr>
          <a:xfrm>
            <a:off x="7497445" y="1323975"/>
            <a:ext cx="652399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점수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/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유효성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검증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(TRG_CHECK_VALID_SCORE, TRG_CHECK_POINT_SUM):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0~100점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범위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합계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100점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4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8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E7009-782D-5729-88D0-697DED13E8BF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82" descr="/Users/parkjimyeong/Library/Group Containers/L48J367XN4.com.infraware.PolarisOffice/EngineTemp/59165/fImage39693505320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85" y="2170430"/>
            <a:ext cx="6713855" cy="5873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072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자원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관리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프로시저</a:t>
            </a:r>
            <a:r>
              <a:rPr lang="en-US" altLang="ko-KR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</a:t>
            </a:r>
            <a:r>
              <a:rPr lang="en-US" altLang="ko-KR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altLang="ko-KR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trgLockerDateStatus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trgComputerDateStatus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내에만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사용중'으로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만료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미사용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'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처리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5" name="그림 85" descr="/Users/parkjimyeong/Library/Group Containers/L48J367XN4.com.infraware.PolarisOffice/EngineTemp/59165/fImage3324250821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2150347"/>
            <a:ext cx="4904740" cy="5751593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60CEC7-B071-E570-B138-0A9B48B6CA47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86" descr="/Users/parkjimyeong/Library/Group Containers/L48J367XN4.com.infraware.PolarisOffice/EngineTemp/59165/fImage668705092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5" y="1216025"/>
            <a:ext cx="8104504" cy="66859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793750" y="1244600"/>
            <a:ext cx="6301105" cy="7302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장기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근속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(6개월)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지급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대상자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자동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판별</a:t>
            </a:r>
            <a:r>
              <a:rPr 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lang="ko-KR" alt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함수</a:t>
            </a: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2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1800" b="1" dirty="0">
              <a:solidFill>
                <a:schemeClr val="tx1"/>
              </a:solidFill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후 6개월이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경과한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시점까지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취업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상태를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유지한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인원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중,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미지급자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식별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핵심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로직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(4-Step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검증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)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자격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수강완료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취업성공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상태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확인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수료일로부터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6개월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경과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(ADD_MONTHS(SYSDATE, -6)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조건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충족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)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지급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여부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미신청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(NULL)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이거나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아직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지급되지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않은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(!=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지급완료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상태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필터링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기술적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특징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LEFT JOIN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활용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이력이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없는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데이터가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NULL인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학생도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누락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없이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가능하도록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설계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4" name="Picture " descr="/Users/parkjimyeong/Library/Group Containers/L48J367XN4.com.infraware.PolarisOffice/EngineTemp/59165/fImage6707568824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4600"/>
            <a:ext cx="7050405" cy="6541770"/>
          </a:xfrm>
          <a:prstGeom prst="rect">
            <a:avLst/>
          </a:prstGeom>
          <a:noFill/>
        </p:spPr>
      </p:pic>
      <p:sp>
        <p:nvSpPr>
          <p:cNvPr id="15" name="도형 144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76A0BE-5971-0B86-00CB-F7BB8825B4B8}"/>
              </a:ext>
            </a:extLst>
          </p:cNvPr>
          <p:cNvSpPr/>
          <p:nvPr/>
        </p:nvSpPr>
        <p:spPr>
          <a:xfrm>
            <a:off x="12670971" y="7802922"/>
            <a:ext cx="1879042" cy="306098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69E9-A096-7358-E004-8B9DF28F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F265D58-EBEB-138B-F6E4-92A8258EEE2F}"/>
              </a:ext>
            </a:extLst>
          </p:cNvPr>
          <p:cNvSpPr>
            <a:spLocks/>
          </p:cNvSpPr>
          <p:nvPr/>
        </p:nvSpPr>
        <p:spPr>
          <a:xfrm>
            <a:off x="793750" y="951104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ko-KR" altLang="en-US" sz="72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목차</a:t>
            </a:r>
          </a:p>
        </p:txBody>
      </p:sp>
      <p:sp>
        <p:nvSpPr>
          <p:cNvPr id="4" name="도형 147">
            <a:extLst>
              <a:ext uri="{FF2B5EF4-FFF2-40B4-BE49-F238E27FC236}">
                <a16:creationId xmlns:a16="http://schemas.microsoft.com/office/drawing/2014/main" id="{5BE7CA87-37B8-2F4F-C623-F238EF5D202C}"/>
              </a:ext>
            </a:extLst>
          </p:cNvPr>
          <p:cNvSpPr>
            <a:spLocks/>
          </p:cNvSpPr>
          <p:nvPr/>
        </p:nvSpPr>
        <p:spPr>
          <a:xfrm>
            <a:off x="793750" y="1665423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2" anchor="t">
            <a:noAutofit/>
          </a:bodyPr>
          <a:lstStyle/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프로젝트 개요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	</a:t>
            </a: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 소개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요구사항 분석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데이터 설계 및 협업 도구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 구현 기능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테스트 및 검증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시연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>
              <a:lnSpc>
                <a:spcPts val="5550"/>
              </a:lnSpc>
              <a:buFontTx/>
              <a:buAutoNum type="arabicPeriod"/>
            </a:pP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및 </a:t>
            </a: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자체 </a:t>
            </a: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평가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, </a:t>
            </a: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향후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계획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DAF95F-D757-B2B0-B493-25471B2B2D31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08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793750" y="1244600"/>
            <a:ext cx="6301105" cy="7302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훈련지원금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대상자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실시간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lang="ko-KR" alt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함수</a:t>
            </a: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현재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수강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중인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중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지원금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미신청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인원을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식별하여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유도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주요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로직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유효성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체크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TRUNC(SYSDATE)를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활용하여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현재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과정이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진행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중인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중복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방지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NOT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EXISTS절을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이미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내역이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있는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결과에서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제외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기술적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특징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SYS_REFCURSOR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반환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다중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행(Multi-row)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결과를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유연하게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반환하여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Java/Web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계층에서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처리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용이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1" name="Picture " descr="/Users/parkjimyeong/Library/Group Containers/L48J367XN4.com.infraware.PolarisOffice/EngineTemp/59165/fImage61013700353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05" y="1238885"/>
            <a:ext cx="6703060" cy="6459855"/>
          </a:xfrm>
          <a:prstGeom prst="rect">
            <a:avLst/>
          </a:prstGeom>
          <a:noFill/>
        </p:spPr>
      </p:pic>
      <p:sp>
        <p:nvSpPr>
          <p:cNvPr id="12" name="도형 145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2309A4-5D95-94F8-D7B0-05399E6028B4}"/>
              </a:ext>
            </a:extLst>
          </p:cNvPr>
          <p:cNvSpPr/>
          <p:nvPr/>
        </p:nvSpPr>
        <p:spPr>
          <a:xfrm>
            <a:off x="12670971" y="7774643"/>
            <a:ext cx="1879042" cy="420328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1" name="Picture " descr="/Users/parkjimyeong/Library/Group Containers/L48J367XN4.com.infraware.PolarisOffice/EngineTemp/59165/fImage8350871194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95" y="1259840"/>
            <a:ext cx="7130415" cy="6227445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793750" y="1259840"/>
            <a:ext cx="5371465" cy="47021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실시간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출석률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통합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뷰(View)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복잡한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조인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쿼리를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뷰로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저장하여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관리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페이지에서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데이터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접근성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향상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핵심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(Window Function)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문제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일반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GROUP BY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사용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시,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일별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내역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출석일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근태종류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)을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출력할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수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없는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한계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발생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해결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AVG(...) OVER (PARTITION BY ...)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구문을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행을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유지하면서도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출석률을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동시에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계산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데이터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구조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6개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테이블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조인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(STUDENT, USERS, COURSE 등)을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통해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정보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과정명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기록을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통합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제공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17" name="도형 146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36BB83-6FD5-F071-E187-CD7DC61A5C24}"/>
              </a:ext>
            </a:extLst>
          </p:cNvPr>
          <p:cNvSpPr/>
          <p:nvPr/>
        </p:nvSpPr>
        <p:spPr>
          <a:xfrm>
            <a:off x="12670971" y="7631430"/>
            <a:ext cx="1879042" cy="47759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703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150495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테스트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및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검증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50" y="263906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유효성 검증 테스트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50" y="3220085"/>
            <a:ext cx="3502025" cy="326707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 합계 110점 입력 시도 -&gt; ORA-20002 에러 발생 확인 (트리거 동작 성공).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 점수 150점 또는 -10점 입력 시도 -&gt; ORA-20001 에러 발생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강의실 정원 초과 등록 시도 -&gt; RAISE_APPLICATION_ERROR 발생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42880" y="263906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프로시저 동작 검증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880" y="3220085"/>
            <a:ext cx="3502025" cy="254127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proc_handle_course_drop 실행 전후 수강생 상태 변화('수강중' -&gt; '중도포기') 및 출석률 로그 출력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훈련수당 지급 프로시저 실행 후 TRAINING_ALLOWANCE 테이블에 해당 월 데이터 생성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F644D-70D6-EEF3-A2FA-923CC800AA0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/Users/parkjimyeong/Library/Group Containers/L48J367XN4.com.infraware.PolarisOffice/EngineTemp/59165/image-9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7035" cy="823023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6280150" y="1504950"/>
            <a:ext cx="4537075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7.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시연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566896-FC24-EA69-925D-6D0BEE45A171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/>
          </p:cNvSpPr>
          <p:nvPr/>
        </p:nvSpPr>
        <p:spPr>
          <a:xfrm>
            <a:off x="793750" y="623570"/>
            <a:ext cx="4589780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및 </a:t>
            </a:r>
            <a:r>
              <a:rPr lang="ko-KR" alt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자체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평가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Shape 1"/>
          <p:cNvSpPr>
            <a:spLocks/>
          </p:cNvSpPr>
          <p:nvPr/>
        </p:nvSpPr>
        <p:spPr>
          <a:xfrm>
            <a:off x="793750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Text 2"/>
          <p:cNvSpPr>
            <a:spLocks/>
          </p:cNvSpPr>
          <p:nvPr/>
        </p:nvSpPr>
        <p:spPr>
          <a:xfrm>
            <a:off x="1020444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 삽입단계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3"/>
          <p:cNvSpPr>
            <a:spLocks/>
          </p:cNvSpPr>
          <p:nvPr/>
        </p:nvSpPr>
        <p:spPr>
          <a:xfrm>
            <a:off x="1020444" y="505333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테이블 깊이(depth)를 보여주는 트리를 만든 것이 데이터 삽입에 굉장히 도움이되며 필수적임을 알게 되었음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근태종류 check 제약조건에서 1~6 숫자만 가능하게 제약하였지만, 나중에 컬럼 추가를 위해 제약을 푸는게 나을수 있다.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Shape 4"/>
          <p:cNvSpPr>
            <a:spLocks/>
          </p:cNvSpPr>
          <p:nvPr/>
        </p:nvSpPr>
        <p:spPr>
          <a:xfrm>
            <a:off x="5217160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 5"/>
          <p:cNvSpPr>
            <a:spLocks/>
          </p:cNvSpPr>
          <p:nvPr/>
        </p:nvSpPr>
        <p:spPr>
          <a:xfrm>
            <a:off x="5443855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쿼리 검증단계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2750"/>
              </a:lnSpc>
              <a:buFontTx/>
              <a:buNone/>
            </a:pP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Text 6"/>
          <p:cNvSpPr>
            <a:spLocks/>
          </p:cNvSpPr>
          <p:nvPr/>
        </p:nvSpPr>
        <p:spPr>
          <a:xfrm>
            <a:off x="5443855" y="500761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주어진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쿼리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검증단계를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거치면서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컬럼상태간의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설정이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부족한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부분이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있음을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알게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되었음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예시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-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시험시행여부와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시험참여여부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endParaRPr lang="ko-KR" altLang="en-US" sz="16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필기시험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실기시험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두컬럼을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모두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만드는게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나은지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'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유형'컬럼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하나로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관리하는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게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좋은지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(null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차이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/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무엇을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더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자주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조회하는지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endParaRPr lang="ko-KR" altLang="en-US" sz="16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9" name="Shape 7"/>
          <p:cNvSpPr>
            <a:spLocks/>
          </p:cNvSpPr>
          <p:nvPr/>
        </p:nvSpPr>
        <p:spPr>
          <a:xfrm>
            <a:off x="9639935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0" name="Text 8"/>
          <p:cNvSpPr>
            <a:spLocks/>
          </p:cNvSpPr>
          <p:nvPr/>
        </p:nvSpPr>
        <p:spPr>
          <a:xfrm>
            <a:off x="9867265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Tx/>
              <a:buNone/>
            </a:pPr>
            <a:r>
              <a:rPr 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PL/SQL </a:t>
            </a:r>
            <a:r>
              <a:rPr lang="en-US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작성단계</a:t>
            </a:r>
            <a:endParaRPr lang="ko-KR" altLang="en-US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1" name="Text 9"/>
          <p:cNvSpPr>
            <a:spLocks/>
          </p:cNvSpPr>
          <p:nvPr/>
        </p:nvSpPr>
        <p:spPr>
          <a:xfrm>
            <a:off x="9867265" y="5498465"/>
            <a:ext cx="3743325" cy="72644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&gt;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성능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문제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및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내가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모르게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변경이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일어난다는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점에서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생각보다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활용하기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힘들다는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것을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알게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되었음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함수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&gt;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생각보다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우리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프로젝트에서는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활용성이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낮았다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 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2" name="도형 123"/>
          <p:cNvSpPr>
            <a:spLocks/>
          </p:cNvSpPr>
          <p:nvPr/>
        </p:nvSpPr>
        <p:spPr>
          <a:xfrm>
            <a:off x="793750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3" name="도형 124"/>
          <p:cNvSpPr>
            <a:spLocks/>
          </p:cNvSpPr>
          <p:nvPr/>
        </p:nvSpPr>
        <p:spPr>
          <a:xfrm>
            <a:off x="1020444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요구사항 분석단계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5" name="도형 126"/>
          <p:cNvSpPr>
            <a:spLocks/>
          </p:cNvSpPr>
          <p:nvPr/>
        </p:nvSpPr>
        <p:spPr>
          <a:xfrm>
            <a:off x="5217160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도형 127"/>
          <p:cNvSpPr>
            <a:spLocks/>
          </p:cNvSpPr>
          <p:nvPr/>
        </p:nvSpPr>
        <p:spPr>
          <a:xfrm>
            <a:off x="5443855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순서도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도형 128"/>
          <p:cNvSpPr>
            <a:spLocks/>
          </p:cNvSpPr>
          <p:nvPr/>
        </p:nvSpPr>
        <p:spPr>
          <a:xfrm>
            <a:off x="5443855" y="232283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자바구현을 하지 않은 프로젝트이기 때문에 순서도는 프로그램 실행 로직이 아니라 관리자, 교사, 교육생이 각각 가지고 있는  기능과 출력목록을 간단히 보여주는 순서도로 작성하였음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도형 129"/>
          <p:cNvSpPr>
            <a:spLocks/>
          </p:cNvSpPr>
          <p:nvPr/>
        </p:nvSpPr>
        <p:spPr>
          <a:xfrm>
            <a:off x="9639935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도형 130"/>
          <p:cNvSpPr>
            <a:spLocks/>
          </p:cNvSpPr>
          <p:nvPr/>
        </p:nvSpPr>
        <p:spPr>
          <a:xfrm>
            <a:off x="9867265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</a:t>
            </a:r>
            <a:r>
              <a:rPr lang="en-US" sz="22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2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구조설계단계</a:t>
            </a:r>
            <a:endParaRPr lang="ko-KR" altLang="en-US" sz="22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0" name="도형 131"/>
          <p:cNvSpPr>
            <a:spLocks/>
          </p:cNvSpPr>
          <p:nvPr/>
        </p:nvSpPr>
        <p:spPr>
          <a:xfrm>
            <a:off x="9867265" y="2322830"/>
            <a:ext cx="3743325" cy="72644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1" name="도형 141"/>
          <p:cNvSpPr>
            <a:spLocks/>
          </p:cNvSpPr>
          <p:nvPr/>
        </p:nvSpPr>
        <p:spPr>
          <a:xfrm>
            <a:off x="1022984" y="235585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요구사항 분석단계에서 시간을 많이 들여야 차후의 작업에서 테이블 컬럼의 데이터타입, 제약조건, 데이터삽입 시 일을 매끄럽게 처리할 수 있다는 걸 알게 되었음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3" name="도형 143"/>
          <p:cNvSpPr>
            <a:spLocks/>
          </p:cNvSpPr>
          <p:nvPr/>
        </p:nvSpPr>
        <p:spPr>
          <a:xfrm>
            <a:off x="9866630" y="2329815"/>
            <a:ext cx="3909060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권한을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컬럼으로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활용하기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위해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관리자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유저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교사를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통합하는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새로운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테이블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사람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)을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생성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가능</a:t>
            </a: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나눔고딕"/>
              <a:buChar char="•"/>
            </a:pPr>
            <a:r>
              <a:rPr sz="1800" dirty="0" err="1">
                <a:latin typeface="배달의민족 주아" charset="0"/>
                <a:ea typeface="배달의민족 주아" charset="0"/>
              </a:rPr>
              <a:t>배점</a:t>
            </a:r>
            <a:r>
              <a:rPr sz="1800" dirty="0">
                <a:latin typeface="배달의민족 주아" charset="0"/>
                <a:ea typeface="배달의민족 주아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테이블</a:t>
            </a:r>
            <a:r>
              <a:rPr sz="1800" dirty="0">
                <a:latin typeface="배달의민족 주아" charset="0"/>
                <a:ea typeface="배달의민족 주아" charset="0"/>
              </a:rPr>
              <a:t> 출결20점이상,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총합</a:t>
            </a:r>
            <a:r>
              <a:rPr sz="1800" dirty="0">
                <a:latin typeface="배달의민족 주아" charset="0"/>
                <a:ea typeface="배달의민족 주아" charset="0"/>
              </a:rPr>
              <a:t> 100점이상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테이블단계</a:t>
            </a:r>
            <a:r>
              <a:rPr sz="1800" dirty="0">
                <a:latin typeface="배달의민족 주아" charset="0"/>
                <a:ea typeface="배달의민족 주아" charset="0"/>
              </a:rPr>
              <a:t> vs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트리거</a:t>
            </a:r>
            <a:r>
              <a:rPr sz="1800" dirty="0">
                <a:latin typeface="배달의민족 주아" charset="0"/>
                <a:ea typeface="배달의민족 주아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관리문제</a:t>
            </a: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A7D2F-F287-1FA0-EE46-ACE1B3349A6E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95E99-66D5-DC44-52ED-8D70B787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BB677728-8845-0339-FD5B-0613BF395EEC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61A1C90E-DAE0-E21B-31AE-62095A46E994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060577-32E2-9D54-2BDD-8484E9DD0E2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>
            <a:extLst>
              <a:ext uri="{FF2B5EF4-FFF2-40B4-BE49-F238E27FC236}">
                <a16:creationId xmlns:a16="http://schemas.microsoft.com/office/drawing/2014/main" id="{F2B802CE-03D7-2BB9-EE4E-4B3569B5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5021" y="1524176"/>
            <a:ext cx="9104316" cy="518124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276C3-DD4C-E673-12B0-340DAA77ACD5}"/>
              </a:ext>
            </a:extLst>
          </p:cNvPr>
          <p:cNvSpPr txBox="1"/>
          <p:nvPr/>
        </p:nvSpPr>
        <p:spPr>
          <a:xfrm>
            <a:off x="788670" y="1657978"/>
            <a:ext cx="455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테이블마다 권한 컬럼이 있어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이상이 생기는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4CE0D-624B-1E77-18C5-6C1582504E38}"/>
              </a:ext>
            </a:extLst>
          </p:cNvPr>
          <p:cNvSpPr txBox="1"/>
          <p:nvPr/>
        </p:nvSpPr>
        <p:spPr>
          <a:xfrm>
            <a:off x="9023420" y="711043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테이블 상태</a:t>
            </a:r>
          </a:p>
        </p:txBody>
      </p:sp>
    </p:spTree>
    <p:extLst>
      <p:ext uri="{BB962C8B-B14F-4D97-AF65-F5344CB8AC3E}">
        <p14:creationId xmlns:p14="http://schemas.microsoft.com/office/powerpoint/2010/main" val="334138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307F-05D1-C9A0-2CC1-2F2B3E52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7797B1C0-FC57-C622-2A5E-CFBB96218795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037A751A-9D93-8F23-3B9F-B7BA654673C0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0BB8D3-D743-700C-4076-894BBEE4064D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>
            <a:extLst>
              <a:ext uri="{FF2B5EF4-FFF2-40B4-BE49-F238E27FC236}">
                <a16:creationId xmlns:a16="http://schemas.microsoft.com/office/drawing/2014/main" id="{65129917-862B-3523-25BD-00DE0148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851" y="1600717"/>
            <a:ext cx="10285161" cy="467950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95B89-52C0-A077-AC0C-C163F427FA7F}"/>
              </a:ext>
            </a:extLst>
          </p:cNvPr>
          <p:cNvSpPr txBox="1"/>
          <p:nvPr/>
        </p:nvSpPr>
        <p:spPr>
          <a:xfrm>
            <a:off x="1024932" y="1416050"/>
            <a:ext cx="336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회원으로 묶어서 권한을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테이블에서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3FBDD-0F0D-0C8A-7C47-8342519A8AEA}"/>
              </a:ext>
            </a:extLst>
          </p:cNvPr>
          <p:cNvSpPr txBox="1"/>
          <p:nvPr/>
        </p:nvSpPr>
        <p:spPr>
          <a:xfrm>
            <a:off x="8048729" y="6883121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후 예상 구조</a:t>
            </a:r>
          </a:p>
        </p:txBody>
      </p:sp>
    </p:spTree>
    <p:extLst>
      <p:ext uri="{BB962C8B-B14F-4D97-AF65-F5344CB8AC3E}">
        <p14:creationId xmlns:p14="http://schemas.microsoft.com/office/powerpoint/2010/main" val="266554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CB548-105F-61DE-AC36-36E35787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028585AF-FC62-6273-A896-156F23527371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2DBB113-6B6A-E1D6-EE9E-60DB204029A9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42543-583F-E5B5-692A-C93F8AC0416B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7E4EA-7EE6-F316-4780-F0E74C399D88}"/>
              </a:ext>
            </a:extLst>
          </p:cNvPr>
          <p:cNvSpPr txBox="1"/>
          <p:nvPr/>
        </p:nvSpPr>
        <p:spPr>
          <a:xfrm>
            <a:off x="1024932" y="1416050"/>
            <a:ext cx="336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잘못된 관계 설정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CA822F-F51C-37EF-EE3F-BDE6D78B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25" y="2123381"/>
            <a:ext cx="2724530" cy="4972744"/>
          </a:xfrm>
          <a:prstGeom prst="rect">
            <a:avLst/>
          </a:prstGeom>
        </p:spPr>
      </p:pic>
      <p:pic>
        <p:nvPicPr>
          <p:cNvPr id="12" name="그림 1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6392F9-CBE2-E582-26F3-87D94838A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120" y="2304797"/>
            <a:ext cx="613495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FFEAB-8DCD-7DA3-5CC0-55930BF8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4807A73E-06CF-EE6D-825A-54661F499D80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3A533043-A497-8D63-BC81-9B1A29A6985D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E255F6-EB13-7999-2016-41E5C3263387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10080-6C03-8108-791C-7541E07D8D8D}"/>
              </a:ext>
            </a:extLst>
          </p:cNvPr>
          <p:cNvSpPr txBox="1"/>
          <p:nvPr/>
        </p:nvSpPr>
        <p:spPr>
          <a:xfrm>
            <a:off x="1024932" y="1416050"/>
            <a:ext cx="336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배점 트리거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419BA7-D26D-C26F-AA78-93944DFF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32" y="2067957"/>
            <a:ext cx="10545871" cy="5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AF034-7D71-A277-E91C-3671C974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D8F05A97-AD0D-BD77-63F8-1BF40DD751FD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0D896E5-8D4D-B71A-2FAB-44A14E6908C9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71A66-34AF-A171-588F-289B78927F21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AB5B-4C45-8A82-AFEE-AEB8C0A9C672}"/>
              </a:ext>
            </a:extLst>
          </p:cNvPr>
          <p:cNvSpPr txBox="1"/>
          <p:nvPr/>
        </p:nvSpPr>
        <p:spPr>
          <a:xfrm>
            <a:off x="1014884" y="1416050"/>
            <a:ext cx="6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트리거를 없애고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테이블에서 제약 사항을 수정</a:t>
            </a:r>
          </a:p>
        </p:txBody>
      </p:sp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0691B1-C21C-1F43-EE2E-35C07326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5" y="1785381"/>
            <a:ext cx="6559399" cy="408679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C5C2EA-0163-F00D-A6CD-74973521B1DA}"/>
              </a:ext>
            </a:extLst>
          </p:cNvPr>
          <p:cNvSpPr/>
          <p:nvPr/>
        </p:nvSpPr>
        <p:spPr>
          <a:xfrm>
            <a:off x="6839958" y="3306265"/>
            <a:ext cx="698557" cy="5225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3C3E3B-1119-66CB-0979-0C09B875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79" y="1785381"/>
            <a:ext cx="6811326" cy="40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4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813435"/>
            <a:ext cx="4537075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1. 프로젝트 개요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grpSp>
        <p:nvGrpSpPr>
          <p:cNvPr id="28" name="그룹 16"/>
          <p:cNvGrpSpPr>
            <a:grpSpLocks/>
          </p:cNvGrpSpPr>
          <p:nvPr/>
        </p:nvGrpSpPr>
        <p:grpSpPr>
          <a:xfrm>
            <a:off x="755015" y="1582420"/>
            <a:ext cx="13057505" cy="1039495"/>
            <a:chOff x="755015" y="1582420"/>
            <a:chExt cx="13057505" cy="103949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849630" y="1582420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755015" y="1582420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>
              <a:off x="1925320" y="1675765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프로젝트 명칭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>
              <a:off x="1925955" y="210185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>
                <a:lnSpc>
                  <a:spcPts val="2850"/>
                </a:lnSpc>
                <a:buFontTx/>
                <a:buNone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교육센터 통합 관리 시스템 (Education Center Management System)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29" name="그룹 21"/>
          <p:cNvGrpSpPr>
            <a:grpSpLocks/>
          </p:cNvGrpSpPr>
          <p:nvPr/>
        </p:nvGrpSpPr>
        <p:grpSpPr>
          <a:xfrm>
            <a:off x="755650" y="2751455"/>
            <a:ext cx="13057505" cy="1199515"/>
            <a:chOff x="755650" y="2751455"/>
            <a:chExt cx="13057505" cy="1199515"/>
          </a:xfrm>
        </p:grpSpPr>
        <p:sp>
          <p:nvSpPr>
            <p:cNvPr id="30" name="도형 17"/>
            <p:cNvSpPr>
              <a:spLocks/>
            </p:cNvSpPr>
            <p:nvPr/>
          </p:nvSpPr>
          <p:spPr>
            <a:xfrm>
              <a:off x="850265" y="2751455"/>
              <a:ext cx="12962890" cy="119951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1" name="도형 18"/>
            <p:cNvSpPr>
              <a:spLocks/>
            </p:cNvSpPr>
            <p:nvPr/>
          </p:nvSpPr>
          <p:spPr>
            <a:xfrm>
              <a:off x="755650" y="275145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2" name="도형 19"/>
            <p:cNvSpPr>
              <a:spLocks/>
            </p:cNvSpPr>
            <p:nvPr/>
          </p:nvSpPr>
          <p:spPr>
            <a:xfrm>
              <a:off x="1925955" y="284480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목표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33" name="도형 20"/>
            <p:cNvSpPr>
              <a:spLocks/>
            </p:cNvSpPr>
            <p:nvPr/>
          </p:nvSpPr>
          <p:spPr>
            <a:xfrm>
              <a:off x="1907540" y="316738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>
                <a:lnSpc>
                  <a:spcPts val="2850"/>
                </a:lnSpc>
                <a:buFontTx/>
                <a:buNone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교육생, 강사, 과정, 근태, 자원(PC/사물함) 등 교육기관 운영에 필요한 전반적인 데이터를 효율적으로 관리하고, 자동화된 비즈니스 로직(수당 지급, 중도 탈락 처리 등)을 구현함.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34" name="그룹 26"/>
          <p:cNvGrpSpPr>
            <a:grpSpLocks/>
          </p:cNvGrpSpPr>
          <p:nvPr/>
        </p:nvGrpSpPr>
        <p:grpSpPr>
          <a:xfrm>
            <a:off x="756285" y="5146675"/>
            <a:ext cx="13057505" cy="1039495"/>
            <a:chOff x="756285" y="5146675"/>
            <a:chExt cx="13057505" cy="1039495"/>
          </a:xfrm>
        </p:grpSpPr>
        <p:sp>
          <p:nvSpPr>
            <p:cNvPr id="35" name="도형 22"/>
            <p:cNvSpPr>
              <a:spLocks/>
            </p:cNvSpPr>
            <p:nvPr/>
          </p:nvSpPr>
          <p:spPr>
            <a:xfrm>
              <a:off x="850900" y="5146675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6" name="도형 23"/>
            <p:cNvSpPr>
              <a:spLocks/>
            </p:cNvSpPr>
            <p:nvPr/>
          </p:nvSpPr>
          <p:spPr>
            <a:xfrm>
              <a:off x="756285" y="514667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7" name="도형 24"/>
            <p:cNvSpPr>
              <a:spLocks/>
            </p:cNvSpPr>
            <p:nvPr/>
          </p:nvSpPr>
          <p:spPr>
            <a:xfrm>
              <a:off x="1926589" y="524002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환경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38" name="도형 25"/>
            <p:cNvSpPr>
              <a:spLocks/>
            </p:cNvSpPr>
            <p:nvPr/>
          </p:nvSpPr>
          <p:spPr>
            <a:xfrm>
              <a:off x="1927225" y="5666105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Inter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DBMS: Oracle Database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39" name="그룹 31"/>
          <p:cNvGrpSpPr>
            <a:grpSpLocks/>
          </p:cNvGrpSpPr>
          <p:nvPr/>
        </p:nvGrpSpPr>
        <p:grpSpPr>
          <a:xfrm>
            <a:off x="757555" y="4036695"/>
            <a:ext cx="13057505" cy="1039495"/>
            <a:chOff x="757555" y="4036695"/>
            <a:chExt cx="13057505" cy="1039495"/>
          </a:xfrm>
        </p:grpSpPr>
        <p:sp>
          <p:nvSpPr>
            <p:cNvPr id="40" name="도형 27"/>
            <p:cNvSpPr>
              <a:spLocks/>
            </p:cNvSpPr>
            <p:nvPr/>
          </p:nvSpPr>
          <p:spPr>
            <a:xfrm>
              <a:off x="852170" y="4036695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1" name="도형 28"/>
            <p:cNvSpPr>
              <a:spLocks/>
            </p:cNvSpPr>
            <p:nvPr/>
          </p:nvSpPr>
          <p:spPr>
            <a:xfrm>
              <a:off x="757555" y="403669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2" name="도형 29"/>
            <p:cNvSpPr>
              <a:spLocks/>
            </p:cNvSpPr>
            <p:nvPr/>
          </p:nvSpPr>
          <p:spPr>
            <a:xfrm>
              <a:off x="1927860" y="413004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기간 및 팀 구성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43" name="도형 30"/>
            <p:cNvSpPr>
              <a:spLocks/>
            </p:cNvSpPr>
            <p:nvPr/>
          </p:nvSpPr>
          <p:spPr>
            <a:xfrm>
              <a:off x="1928495" y="4556125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Inter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기간: 2026.02.03 (요구분석) ~ 2026.02.10 (DB 구현 완료)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44" name="그룹 41"/>
          <p:cNvGrpSpPr>
            <a:grpSpLocks/>
          </p:cNvGrpSpPr>
          <p:nvPr/>
        </p:nvGrpSpPr>
        <p:grpSpPr>
          <a:xfrm>
            <a:off x="788035" y="6276340"/>
            <a:ext cx="13057505" cy="1039495"/>
            <a:chOff x="788035" y="6276340"/>
            <a:chExt cx="13057505" cy="1039495"/>
          </a:xfrm>
        </p:grpSpPr>
        <p:sp>
          <p:nvSpPr>
            <p:cNvPr id="45" name="도형 37"/>
            <p:cNvSpPr>
              <a:spLocks/>
            </p:cNvSpPr>
            <p:nvPr/>
          </p:nvSpPr>
          <p:spPr>
            <a:xfrm>
              <a:off x="882650" y="6276340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6" name="도형 38"/>
            <p:cNvSpPr>
              <a:spLocks/>
            </p:cNvSpPr>
            <p:nvPr/>
          </p:nvSpPr>
          <p:spPr>
            <a:xfrm>
              <a:off x="788035" y="6276340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7" name="도형 39"/>
            <p:cNvSpPr>
              <a:spLocks/>
            </p:cNvSpPr>
            <p:nvPr/>
          </p:nvSpPr>
          <p:spPr>
            <a:xfrm>
              <a:off x="1958340" y="6369685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협업 도구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48" name="도형 40"/>
            <p:cNvSpPr>
              <a:spLocks/>
            </p:cNvSpPr>
            <p:nvPr/>
          </p:nvSpPr>
          <p:spPr>
            <a:xfrm>
              <a:off x="1952624" y="678942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나눔고딕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Figma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sp>
        <p:nvSpPr>
          <p:cNvPr id="49" name="텍스트 상자 43"/>
          <p:cNvSpPr txBox="1">
            <a:spLocks/>
          </p:cNvSpPr>
          <p:nvPr/>
        </p:nvSpPr>
        <p:spPr>
          <a:xfrm>
            <a:off x="8269604" y="4533900"/>
            <a:ext cx="5758180" cy="7245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팀원 (2조): 박지명, 김민도, 조영선, 홍태훈, 황윤재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endParaRPr lang="ko-KR" altLang="en-US" sz="1800">
              <a:latin typeface="배달의민족 주아" charset="0"/>
              <a:ea typeface="배달의민족 주아" charset="0"/>
            </a:endParaRPr>
          </a:p>
        </p:txBody>
      </p:sp>
      <p:sp>
        <p:nvSpPr>
          <p:cNvPr id="50" name="텍스트 상자 45"/>
          <p:cNvSpPr txBox="1">
            <a:spLocks/>
          </p:cNvSpPr>
          <p:nvPr/>
        </p:nvSpPr>
        <p:spPr>
          <a:xfrm>
            <a:off x="5029200" y="5663565"/>
            <a:ext cx="930211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Language: ANSI-SQL, PL/SQL 및 오브젝트 (Function, Procedure, Trigger, View)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51" name="텍스트 상자 46"/>
          <p:cNvSpPr txBox="1">
            <a:spLocks/>
          </p:cNvSpPr>
          <p:nvPr/>
        </p:nvSpPr>
        <p:spPr>
          <a:xfrm>
            <a:off x="5029200" y="6819265"/>
            <a:ext cx="457263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Miro</a:t>
            </a:r>
            <a:endParaRPr lang="ko-KR" altLang="en-US" sz="1800">
              <a:latin typeface="배달의민족 주아" charset="0"/>
              <a:ea typeface="배달의민족 주아" charset="0"/>
            </a:endParaRPr>
          </a:p>
        </p:txBody>
      </p:sp>
      <p:sp>
        <p:nvSpPr>
          <p:cNvPr id="52" name="텍스트 상자 47"/>
          <p:cNvSpPr txBox="1">
            <a:spLocks/>
          </p:cNvSpPr>
          <p:nvPr/>
        </p:nvSpPr>
        <p:spPr>
          <a:xfrm>
            <a:off x="8133715" y="6819265"/>
            <a:ext cx="457263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Google Sheet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88A0A0-1460-58CA-BBA2-C05E51C18CE0}"/>
              </a:ext>
            </a:extLst>
          </p:cNvPr>
          <p:cNvSpPr/>
          <p:nvPr/>
        </p:nvSpPr>
        <p:spPr>
          <a:xfrm>
            <a:off x="12670971" y="7566025"/>
            <a:ext cx="1879042" cy="628946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7DFB-7771-4260-400B-8540340A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226C1DA7-7A8A-96E1-8CE8-815C3FA34E35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191E64F5-3465-7980-7B49-6B0177CA2849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094154-0ED8-69E5-C926-5F56460DFE5E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E64EE-67D3-F182-1C0E-8F1F363825AF}"/>
              </a:ext>
            </a:extLst>
          </p:cNvPr>
          <p:cNvSpPr txBox="1"/>
          <p:nvPr/>
        </p:nvSpPr>
        <p:spPr>
          <a:xfrm>
            <a:off x="1024932" y="1416050"/>
            <a:ext cx="449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테이블을 구성하는 컬럼 구조 개선 </a:t>
            </a:r>
          </a:p>
        </p:txBody>
      </p:sp>
      <p:pic>
        <p:nvPicPr>
          <p:cNvPr id="10" name="그림 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C1409B-0BAC-E140-8BEB-D48DC2E0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4235978"/>
            <a:ext cx="6011688" cy="2577571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E97CA5-ACD3-E414-8C8B-DBF60B77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120" y="4235978"/>
            <a:ext cx="7200900" cy="3086100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7641A4-CD07-222F-6D87-A56EF5F3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852" y="2212923"/>
            <a:ext cx="598253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58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35A90-DD96-48DE-D984-5AB11D82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96C63A2-CEA9-6D25-A318-5BBFEA68B0B1}"/>
              </a:ext>
            </a:extLst>
          </p:cNvPr>
          <p:cNvSpPr>
            <a:spLocks/>
          </p:cNvSpPr>
          <p:nvPr/>
        </p:nvSpPr>
        <p:spPr>
          <a:xfrm>
            <a:off x="370649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5550"/>
              </a:lnSpc>
              <a:buFontTx/>
              <a:buNone/>
            </a:pPr>
            <a:r>
              <a:rPr lang="ko-KR" altLang="en-US" sz="8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경청해 주셔서 감사합니다</a:t>
            </a:r>
            <a:r>
              <a:rPr lang="en-US" altLang="ko-KR" sz="8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.</a:t>
            </a:r>
            <a:endParaRPr lang="ko-KR" altLang="en-US" sz="8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도형 147">
            <a:extLst>
              <a:ext uri="{FF2B5EF4-FFF2-40B4-BE49-F238E27FC236}">
                <a16:creationId xmlns:a16="http://schemas.microsoft.com/office/drawing/2014/main" id="{7F25EBC4-BFC9-3A56-3DBD-7E62E89D8A84}"/>
              </a:ext>
            </a:extLst>
          </p:cNvPr>
          <p:cNvSpPr>
            <a:spLocks/>
          </p:cNvSpPr>
          <p:nvPr/>
        </p:nvSpPr>
        <p:spPr>
          <a:xfrm>
            <a:off x="86550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endParaRPr lang="ko-KR" altLang="en-US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5010F-437D-9C3F-E0F7-EFE605ACCD94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4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7" y="708660"/>
            <a:ext cx="2959100" cy="37020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90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소개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Text 1"/>
          <p:cNvSpPr>
            <a:spLocks/>
          </p:cNvSpPr>
          <p:nvPr/>
        </p:nvSpPr>
        <p:spPr>
          <a:xfrm>
            <a:off x="1014730" y="4799965"/>
            <a:ext cx="5966460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교육기관 관리 시스템의 필요성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2"/>
          <p:cNvSpPr>
            <a:spLocks/>
          </p:cNvSpPr>
          <p:nvPr/>
        </p:nvSpPr>
        <p:spPr>
          <a:xfrm>
            <a:off x="1014730" y="5127625"/>
            <a:ext cx="11374120" cy="7829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연간 다수의 과정(평균 12개)과 과목(30~50개) 운영에 따른 데이터 복잡성 해결.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출결 기반의 훈련수당 계산 및 수료 후 취업 지원금 관리의 자동화 필요.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5" name="Text 3"/>
          <p:cNvSpPr>
            <a:spLocks/>
          </p:cNvSpPr>
          <p:nvPr/>
        </p:nvSpPr>
        <p:spPr>
          <a:xfrm>
            <a:off x="1014730" y="6005830"/>
            <a:ext cx="4690745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 관리 대상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Text 4"/>
          <p:cNvSpPr>
            <a:spLocks/>
          </p:cNvSpPr>
          <p:nvPr/>
        </p:nvSpPr>
        <p:spPr>
          <a:xfrm>
            <a:off x="1014730" y="6333490"/>
            <a:ext cx="11374120" cy="13696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인적 자원: 교육생(Student), 강사(Instructor/Affiliated Instructor), 관리자(Admin), 유저(Users)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 과정: 개설 과정(Registered Course), 개설 과목(Opened Subject), 커리큘럼(Curriculum), 과목(Subject), 과정(Course)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물적 자원: 강의실(Lecture), 컴퓨터(Computer), 사물함(Locker), 교재(Book)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기타: 성적, 지원금, 개인 배정, 평가 등..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7" name="Text 5"/>
          <p:cNvSpPr>
            <a:spLocks/>
          </p:cNvSpPr>
          <p:nvPr/>
        </p:nvSpPr>
        <p:spPr>
          <a:xfrm>
            <a:off x="973455" y="1501775"/>
            <a:ext cx="1849755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14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 핵심 기능 개요</a:t>
            </a:r>
            <a:endParaRPr lang="ko-KR" altLang="en-US" sz="14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Shape 6"/>
          <p:cNvSpPr>
            <a:spLocks/>
          </p:cNvSpPr>
          <p:nvPr/>
        </p:nvSpPr>
        <p:spPr>
          <a:xfrm>
            <a:off x="973455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Shape 7"/>
          <p:cNvSpPr>
            <a:spLocks/>
          </p:cNvSpPr>
          <p:nvPr/>
        </p:nvSpPr>
        <p:spPr>
          <a:xfrm>
            <a:off x="1121410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1" name="Text 8"/>
          <p:cNvSpPr>
            <a:spLocks/>
          </p:cNvSpPr>
          <p:nvPr/>
        </p:nvSpPr>
        <p:spPr>
          <a:xfrm>
            <a:off x="1121410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관리자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2" name="Text 9"/>
          <p:cNvSpPr>
            <a:spLocks/>
          </p:cNvSpPr>
          <p:nvPr/>
        </p:nvSpPr>
        <p:spPr>
          <a:xfrm>
            <a:off x="1121410" y="3153410"/>
            <a:ext cx="2519045" cy="156591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기초 정보 관리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교사/교육생 계정 관리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성적/출결/지원금 관리.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3" name="Shape 10"/>
          <p:cNvSpPr>
            <a:spLocks/>
          </p:cNvSpPr>
          <p:nvPr/>
        </p:nvSpPr>
        <p:spPr>
          <a:xfrm>
            <a:off x="5516880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" name="Shape 11"/>
          <p:cNvSpPr>
            <a:spLocks/>
          </p:cNvSpPr>
          <p:nvPr/>
        </p:nvSpPr>
        <p:spPr>
          <a:xfrm>
            <a:off x="5664835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Text 12"/>
          <p:cNvSpPr>
            <a:spLocks/>
          </p:cNvSpPr>
          <p:nvPr/>
        </p:nvSpPr>
        <p:spPr>
          <a:xfrm>
            <a:off x="5664835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교사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Text 13"/>
          <p:cNvSpPr>
            <a:spLocks/>
          </p:cNvSpPr>
          <p:nvPr/>
        </p:nvSpPr>
        <p:spPr>
          <a:xfrm>
            <a:off x="5664835" y="3153410"/>
            <a:ext cx="2519045" cy="16433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 스케줄 조회 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 및 성적 입력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출결 관리.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Shape 14"/>
          <p:cNvSpPr>
            <a:spLocks/>
          </p:cNvSpPr>
          <p:nvPr/>
        </p:nvSpPr>
        <p:spPr>
          <a:xfrm>
            <a:off x="10260965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Shape 15"/>
          <p:cNvSpPr>
            <a:spLocks/>
          </p:cNvSpPr>
          <p:nvPr/>
        </p:nvSpPr>
        <p:spPr>
          <a:xfrm>
            <a:off x="10408920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21" name="Text 16"/>
          <p:cNvSpPr>
            <a:spLocks/>
          </p:cNvSpPr>
          <p:nvPr/>
        </p:nvSpPr>
        <p:spPr>
          <a:xfrm>
            <a:off x="10408920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교육생, 유저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2" name="Text 17"/>
          <p:cNvSpPr>
            <a:spLocks/>
          </p:cNvSpPr>
          <p:nvPr/>
        </p:nvSpPr>
        <p:spPr>
          <a:xfrm>
            <a:off x="10408920" y="3153410"/>
            <a:ext cx="2519045" cy="158496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 조회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Arial" charset="0"/>
              <a:ea typeface="Arial" charset="0"/>
              <a:cs typeface="Inter" charset="0"/>
              <a:sym typeface="Arial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 출결 현황 조회.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7B0418-0BBA-B882-63A8-F323DDFA2D3E}"/>
              </a:ext>
            </a:extLst>
          </p:cNvPr>
          <p:cNvSpPr/>
          <p:nvPr/>
        </p:nvSpPr>
        <p:spPr>
          <a:xfrm>
            <a:off x="12670971" y="7526215"/>
            <a:ext cx="1879042" cy="668756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346710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3.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요구사항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분석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50" y="4601210"/>
            <a:ext cx="4567555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A그룹 - 관리자 요구사항 (A-1 ~ A-10)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50" y="5182235"/>
            <a:ext cx="6245225" cy="217805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 과정 관리: 개설 과정 및 과목 등록, 강의실 배정, 교재 및 담당 교사 지정.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교육생 및 성적 관리: 교육생 등록, 중도 탈락 처리, 시험 및 성적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재정 및 취업 관리: 훈련지원금 지급 내역 조회, 취업 성공 수당(6개월 후) 관리. 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680" y="4601210"/>
            <a:ext cx="415544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B그룹 - 교사 요구사항 (B-1 ~ B-5)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680" y="5182235"/>
            <a:ext cx="6245225" cy="72644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 관리: 본인의 강의 스케줄 및 배정된 수강생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 처리: 과목별 배점(출결/필기/실기) 설정 및 성적 입력.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680" y="6134735"/>
            <a:ext cx="450342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C그룹 - 교육생 요구사항 (C-1 ~ C-3)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680" y="6716395"/>
            <a:ext cx="6245225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정보 조회: 본인의 성적 확인, 일별/월별 근태 현황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32B693-EAA5-3175-553B-4999366D31EB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4.1 ERD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모델링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0DE33A-9803-DFA4-EFF0-205A5342E36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 descr="/Users/parkjimyeong/Library/Group Containers/L48J367XN4.com.infraware.PolarisOffice/EngineTemp/59165/fImage242511409119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5" y="1382395"/>
            <a:ext cx="13242290" cy="65322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4.2 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데이터베이스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설계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계층 구조 (Depth 1~5): 데이터 의존성에 따라 5단계로 설계.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99155" y="1630045"/>
            <a:ext cx="1306195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3924935" y="1965324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1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885055" y="1810385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1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85055" y="2178050"/>
            <a:ext cx="354965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근태종류, 강의실, 컴퓨터 상태, 권한, 과정, 과목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94885" y="2607310"/>
            <a:ext cx="8957310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9" name="Shape 7"/>
          <p:cNvSpPr/>
          <p:nvPr/>
        </p:nvSpPr>
        <p:spPr>
          <a:xfrm>
            <a:off x="2746375" y="2707005"/>
            <a:ext cx="2611120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3924935" y="304228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37200" y="2887345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2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37200" y="3255010"/>
            <a:ext cx="552831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사물함, 컴퓨터, 유저, 등록과정, 커리큘럼, 강의가능과목, 학원교사, 관리자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447030" y="3684905"/>
            <a:ext cx="830516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14" name="Shape 12"/>
          <p:cNvSpPr/>
          <p:nvPr/>
        </p:nvSpPr>
        <p:spPr>
          <a:xfrm>
            <a:off x="2094230" y="3784600"/>
            <a:ext cx="3916680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15" name="Text 13"/>
          <p:cNvSpPr/>
          <p:nvPr/>
        </p:nvSpPr>
        <p:spPr>
          <a:xfrm>
            <a:off x="3924935" y="41192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3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189980" y="3964304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3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189980" y="4331970"/>
            <a:ext cx="356235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질문, 수강생, 개설과목, 등록교사, 자주묻는질문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099810" y="4761865"/>
            <a:ext cx="765238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19" name="Shape 17"/>
          <p:cNvSpPr/>
          <p:nvPr/>
        </p:nvSpPr>
        <p:spPr>
          <a:xfrm>
            <a:off x="1441450" y="4861560"/>
            <a:ext cx="5221605" cy="1246505"/>
          </a:xfrm>
          <a:prstGeom prst="roundRect">
            <a:avLst>
              <a:gd name="adj" fmla="val 2171"/>
            </a:avLst>
          </a:prstGeom>
          <a:solidFill>
            <a:srgbClr val="EDEBE3"/>
          </a:solidFill>
          <a:ln/>
        </p:spPr>
      </p:sp>
      <p:sp>
        <p:nvSpPr>
          <p:cNvPr id="20" name="Text 18"/>
          <p:cNvSpPr/>
          <p:nvPr/>
        </p:nvSpPr>
        <p:spPr>
          <a:xfrm>
            <a:off x="3924935" y="53257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842760" y="5041900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4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842760" y="5409565"/>
            <a:ext cx="6819265" cy="51816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근태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훈련지원금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취업상태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취업성공수당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강의평가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교사평가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교재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답변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752590" y="6097270"/>
            <a:ext cx="699960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24" name="Shape 22"/>
          <p:cNvSpPr/>
          <p:nvPr/>
        </p:nvSpPr>
        <p:spPr>
          <a:xfrm>
            <a:off x="788670" y="6196965"/>
            <a:ext cx="6527165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25" name="Text 23"/>
          <p:cNvSpPr/>
          <p:nvPr/>
        </p:nvSpPr>
        <p:spPr>
          <a:xfrm>
            <a:off x="3924935" y="65322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95540" y="6377305"/>
            <a:ext cx="84582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5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95540" y="6744970"/>
            <a:ext cx="84582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시험성적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88670" y="7345044"/>
            <a:ext cx="13053695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데이터베이스는 효율적인 정보 관리를 위해 계층적으로 설계되었습니다.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8D6895-7C41-980C-F431-2F7AD01139F3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4.3 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도구를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통한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진행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도형 56"/>
          <p:cNvSpPr>
            <a:spLocks/>
          </p:cNvSpPr>
          <p:nvPr/>
        </p:nvSpPr>
        <p:spPr>
          <a:xfrm>
            <a:off x="6915785" y="7810499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MIRO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04382B-FCCF-3D13-8712-08D442E7ABA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" descr="/Users/parkjimyeong/Library/Group Containers/L48J367XN4.com.infraware.PolarisOffice/EngineTemp/59165/fImage240348402645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328420"/>
            <a:ext cx="13414375" cy="6496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4.3 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도구를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통한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진행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pic>
        <p:nvPicPr>
          <p:cNvPr id="3" name="그림 52" descr="/Users/parkjimyeong/Library/Group Containers/L48J367XN4.com.infraware.PolarisOffice/EngineTemp/59165/fImage332267406406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5" y="1188085"/>
            <a:ext cx="5580380" cy="6372860"/>
          </a:xfrm>
          <a:prstGeom prst="rect">
            <a:avLst/>
          </a:prstGeom>
          <a:noFill/>
        </p:spPr>
      </p:pic>
      <p:pic>
        <p:nvPicPr>
          <p:cNvPr id="4" name="그림 53" descr="/Users/parkjimyeong/Library/Group Containers/L48J367XN4.com.infraware.PolarisOffice/EngineTemp/59165/fImage5897854075434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4" y="1187450"/>
            <a:ext cx="5580380" cy="6372860"/>
          </a:xfrm>
          <a:prstGeom prst="rect">
            <a:avLst/>
          </a:prstGeom>
          <a:noFill/>
        </p:spPr>
      </p:pic>
      <p:sp>
        <p:nvSpPr>
          <p:cNvPr id="5" name="도형 57"/>
          <p:cNvSpPr>
            <a:spLocks/>
          </p:cNvSpPr>
          <p:nvPr/>
        </p:nvSpPr>
        <p:spPr>
          <a:xfrm>
            <a:off x="9994900" y="7675245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GOOGLE SHEET(</a:t>
            </a:r>
            <a:r>
              <a:rPr lang="ko-KR" alt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업무 분담</a:t>
            </a:r>
            <a:r>
              <a:rPr lang="en-US" altLang="ko-KR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도형 58"/>
          <p:cNvSpPr>
            <a:spLocks/>
          </p:cNvSpPr>
          <p:nvPr/>
        </p:nvSpPr>
        <p:spPr>
          <a:xfrm>
            <a:off x="3598545" y="7682230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FIGMA(</a:t>
            </a:r>
            <a:r>
              <a:rPr lang="ko-KR" alt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순서도 작성</a:t>
            </a:r>
            <a:r>
              <a:rPr lang="en-US" altLang="ko-KR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03124A-8F0B-DCF5-0E6F-10C3A6682A8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Pages>23</Pages>
  <Words>1935</Words>
  <Characters>0</Characters>
  <Application>Microsoft Office PowerPoint</Application>
  <DocSecurity>0</DocSecurity>
  <PresentationFormat>사용자 지정</PresentationFormat>
  <Lines>0</Lines>
  <Paragraphs>247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Calibri</vt:lpstr>
      <vt:lpstr>Inter</vt:lpstr>
      <vt:lpstr>맑은 고딕</vt:lpstr>
      <vt:lpstr>나눔고딕</vt:lpstr>
      <vt:lpstr>배달의민족 주아</vt:lpstr>
      <vt:lpstr>Noto Sans KR</vt:lpstr>
      <vt:lpstr>Arial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황윤재</dc:creator>
  <cp:lastModifiedBy>윤재 황</cp:lastModifiedBy>
  <cp:revision>77</cp:revision>
  <dcterms:modified xsi:type="dcterms:W3CDTF">2026-02-11T03:35:46Z</dcterms:modified>
</cp:coreProperties>
</file>